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4" r:id="rId1"/>
    <p:sldMasterId id="2147483782" r:id="rId2"/>
  </p:sldMasterIdLst>
  <p:sldIdLst>
    <p:sldId id="256" r:id="rId3"/>
    <p:sldId id="266" r:id="rId4"/>
    <p:sldId id="257" r:id="rId5"/>
    <p:sldId id="258" r:id="rId6"/>
    <p:sldId id="267" r:id="rId7"/>
    <p:sldId id="260" r:id="rId8"/>
    <p:sldId id="268" r:id="rId9"/>
    <p:sldId id="259" r:id="rId10"/>
    <p:sldId id="265" r:id="rId11"/>
    <p:sldId id="273" r:id="rId12"/>
    <p:sldId id="262" r:id="rId13"/>
    <p:sldId id="261" r:id="rId14"/>
    <p:sldId id="272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7292A2E-F333-43FB-9621-5CBBE7FDCDCB}" styleName="浅色样式 2 - 强调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D3FE42E8-8B57-452D-A122-4DCE9AC771EF}" type="datetime1">
              <a:rPr lang="en-US" smtClean="0"/>
              <a:t>1/11/2021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F8E28480-1C08-4458-AD97-0283E6FFD0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404032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E42E8-8B57-452D-A122-4DCE9AC771EF}" type="datetime1">
              <a:rPr lang="en-US" smtClean="0"/>
              <a:t>1/11/2021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269875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D3FE42E8-8B57-452D-A122-4DCE9AC771EF}" type="datetime1">
              <a:rPr lang="en-US" smtClean="0"/>
              <a:t>1/11/2021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F8E28480-1C08-4458-AD97-0283E6FFD0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06341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D3FE42E8-8B57-452D-A122-4DCE9AC771EF}" type="datetime1">
              <a:rPr lang="en-US" smtClean="0"/>
              <a:t>1/11/2021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F8E28480-1C08-4458-AD97-0283E6FFD09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68993552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D3FE42E8-8B57-452D-A122-4DCE9AC771EF}" type="datetime1">
              <a:rPr lang="en-US" smtClean="0"/>
              <a:t>1/11/2021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F8E28480-1C08-4458-AD97-0283E6FFD0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279665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E42E8-8B57-452D-A122-4DCE9AC771EF}" type="datetime1">
              <a:rPr lang="en-US" smtClean="0"/>
              <a:t>1/11/2021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5963177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图片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E42E8-8B57-452D-A122-4DCE9AC771EF}" type="datetime1">
              <a:rPr lang="en-US" smtClean="0"/>
              <a:t>1/11/2021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106997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E42E8-8B57-452D-A122-4DCE9AC771EF}" type="datetime1">
              <a:rPr lang="en-US" smtClean="0"/>
              <a:t>1/11/2021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335039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D3FE42E8-8B57-452D-A122-4DCE9AC771EF}" type="datetime1">
              <a:rPr lang="en-US" smtClean="0"/>
              <a:t>1/11/2021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F8E28480-1C08-4458-AD97-0283E6FFD0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309617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6BE405BE-CD9A-4EEA-955E-69656D564887}" type="datetimeFigureOut">
              <a:rPr lang="en-US" smtClean="0"/>
              <a:t>1/11/2021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CE4EB864-6DA8-4994-B4DE-013997B0BC7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288182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405BE-CD9A-4EEA-955E-69656D564887}" type="datetimeFigureOut">
              <a:rPr lang="en-US" smtClean="0"/>
              <a:t>1/11/2021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4EB864-6DA8-4994-B4DE-013997B0BC7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66451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E42E8-8B57-452D-A122-4DCE9AC771EF}" type="datetime1">
              <a:rPr lang="en-US" smtClean="0"/>
              <a:t>1/11/2021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361122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6BE405BE-CD9A-4EEA-955E-69656D564887}" type="datetimeFigureOut">
              <a:rPr lang="en-US" smtClean="0"/>
              <a:t>1/11/2021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CE4EB864-6DA8-4994-B4DE-013997B0BC7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380974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405BE-CD9A-4EEA-955E-69656D564887}" type="datetimeFigureOut">
              <a:rPr lang="en-US" smtClean="0"/>
              <a:t>1/11/2021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4EB864-6DA8-4994-B4DE-013997B0BC7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31005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405BE-CD9A-4EEA-955E-69656D564887}" type="datetimeFigureOut">
              <a:rPr lang="en-US" smtClean="0"/>
              <a:t>1/11/2021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4EB864-6DA8-4994-B4DE-013997B0BC7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603038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405BE-CD9A-4EEA-955E-69656D564887}" type="datetimeFigureOut">
              <a:rPr lang="en-US" smtClean="0"/>
              <a:t>1/11/2021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4EB864-6DA8-4994-B4DE-013997B0BC7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23332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405BE-CD9A-4EEA-955E-69656D564887}" type="datetimeFigureOut">
              <a:rPr lang="en-US" smtClean="0"/>
              <a:t>1/11/2021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4EB864-6DA8-4994-B4DE-013997B0BC7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192494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405BE-CD9A-4EEA-955E-69656D564887}" type="datetimeFigureOut">
              <a:rPr lang="en-US" smtClean="0"/>
              <a:t>1/11/2021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4EB864-6DA8-4994-B4DE-013997B0BC7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834587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405BE-CD9A-4EEA-955E-69656D564887}" type="datetimeFigureOut">
              <a:rPr lang="en-US" smtClean="0"/>
              <a:t>1/11/2021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4EB864-6DA8-4994-B4DE-013997B0BC7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022375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405BE-CD9A-4EEA-955E-69656D564887}" type="datetimeFigureOut">
              <a:rPr lang="en-US" smtClean="0"/>
              <a:t>1/11/2021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4EB864-6DA8-4994-B4DE-013997B0BC7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634353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6BE405BE-CD9A-4EEA-955E-69656D564887}" type="datetimeFigureOut">
              <a:rPr lang="en-US" smtClean="0"/>
              <a:t>1/11/2021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CE4EB864-6DA8-4994-B4DE-013997B0BC7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576636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6BE405BE-CD9A-4EEA-955E-69656D564887}" type="datetimeFigureOut">
              <a:rPr lang="en-US" smtClean="0"/>
              <a:t>1/11/2021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CE4EB864-6DA8-4994-B4DE-013997B0BC7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473300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D3FE42E8-8B57-452D-A122-4DCE9AC771EF}" type="datetime1">
              <a:rPr lang="en-US" smtClean="0"/>
              <a:t>1/11/2021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F8E28480-1C08-4458-AD97-0283E6FFD0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764470"/>
      </p:ext>
    </p:extLst>
  </p:cSld>
  <p:clrMapOvr>
    <a:masterClrMapping/>
  </p:clrMapOvr>
  <p:hf sldNum="0"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6BE405BE-CD9A-4EEA-955E-69656D564887}" type="datetimeFigureOut">
              <a:rPr lang="en-US" smtClean="0"/>
              <a:t>1/11/2021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CE4EB864-6DA8-4994-B4DE-013997B0BC7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53595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405BE-CD9A-4EEA-955E-69656D564887}" type="datetimeFigureOut">
              <a:rPr lang="en-US" smtClean="0"/>
              <a:t>1/11/2021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4EB864-6DA8-4994-B4DE-013997B0BC7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400480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图片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405BE-CD9A-4EEA-955E-69656D564887}" type="datetimeFigureOut">
              <a:rPr lang="en-US" smtClean="0"/>
              <a:t>1/11/2021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4EB864-6DA8-4994-B4DE-013997B0BC7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561787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405BE-CD9A-4EEA-955E-69656D564887}" type="datetimeFigureOut">
              <a:rPr lang="en-US" smtClean="0"/>
              <a:t>1/11/2021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4EB864-6DA8-4994-B4DE-013997B0BC7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414361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6BE405BE-CD9A-4EEA-955E-69656D564887}" type="datetimeFigureOut">
              <a:rPr lang="en-US" smtClean="0"/>
              <a:t>1/11/2021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CE4EB864-6DA8-4994-B4DE-013997B0BC7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17491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E42E8-8B57-452D-A122-4DCE9AC771EF}" type="datetime1">
              <a:rPr lang="en-US" smtClean="0"/>
              <a:t>1/11/2021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9114748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E42E8-8B57-452D-A122-4DCE9AC771EF}" type="datetime1">
              <a:rPr lang="en-US" smtClean="0"/>
              <a:t>1/11/2021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179226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E42E8-8B57-452D-A122-4DCE9AC771EF}" type="datetime1">
              <a:rPr lang="en-US" smtClean="0"/>
              <a:t>1/11/2021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219766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E42E8-8B57-452D-A122-4DCE9AC771EF}" type="datetime1">
              <a:rPr lang="en-US" smtClean="0"/>
              <a:t>1/11/2021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664011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E42E8-8B57-452D-A122-4DCE9AC771EF}" type="datetime1">
              <a:rPr lang="en-US" smtClean="0"/>
              <a:t>1/11/2021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595343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E42E8-8B57-452D-A122-4DCE9AC771EF}" type="datetime1">
              <a:rPr lang="en-US" smtClean="0"/>
              <a:t>1/11/2021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941827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7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FE42E8-8B57-452D-A122-4DCE9AC771EF}" type="datetime1">
              <a:rPr lang="en-US" smtClean="0"/>
              <a:t>1/11/2021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E28480-1C08-4458-AD97-0283E6FFD0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81078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5" r:id="rId1"/>
    <p:sldLayoutId id="2147483766" r:id="rId2"/>
    <p:sldLayoutId id="2147483767" r:id="rId3"/>
    <p:sldLayoutId id="2147483768" r:id="rId4"/>
    <p:sldLayoutId id="2147483769" r:id="rId5"/>
    <p:sldLayoutId id="2147483770" r:id="rId6"/>
    <p:sldLayoutId id="2147483771" r:id="rId7"/>
    <p:sldLayoutId id="2147483772" r:id="rId8"/>
    <p:sldLayoutId id="2147483773" r:id="rId9"/>
    <p:sldLayoutId id="2147483774" r:id="rId10"/>
    <p:sldLayoutId id="2147483775" r:id="rId11"/>
    <p:sldLayoutId id="2147483776" r:id="rId12"/>
    <p:sldLayoutId id="2147483777" r:id="rId13"/>
    <p:sldLayoutId id="2147483778" r:id="rId14"/>
    <p:sldLayoutId id="2147483779" r:id="rId15"/>
    <p:sldLayoutId id="2147483780" r:id="rId16"/>
    <p:sldLayoutId id="2147483781" r:id="rId17"/>
  </p:sldLayoutIdLst>
  <p:hf sldNum="0"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E405BE-CD9A-4EEA-955E-69656D564887}" type="datetimeFigureOut">
              <a:rPr lang="en-US" smtClean="0"/>
              <a:t>1/11/2021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4EB864-6DA8-4994-B4DE-013997B0BC7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141571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83" r:id="rId1"/>
    <p:sldLayoutId id="2147483784" r:id="rId2"/>
    <p:sldLayoutId id="2147483785" r:id="rId3"/>
    <p:sldLayoutId id="2147483786" r:id="rId4"/>
    <p:sldLayoutId id="2147483787" r:id="rId5"/>
    <p:sldLayoutId id="2147483788" r:id="rId6"/>
    <p:sldLayoutId id="2147483789" r:id="rId7"/>
    <p:sldLayoutId id="2147483790" r:id="rId8"/>
    <p:sldLayoutId id="2147483791" r:id="rId9"/>
    <p:sldLayoutId id="2147483792" r:id="rId10"/>
    <p:sldLayoutId id="2147483793" r:id="rId11"/>
    <p:sldLayoutId id="2147483794" r:id="rId12"/>
    <p:sldLayoutId id="2147483795" r:id="rId13"/>
    <p:sldLayoutId id="2147483796" r:id="rId14"/>
    <p:sldLayoutId id="2147483797" r:id="rId15"/>
    <p:sldLayoutId id="2147483798" r:id="rId16"/>
    <p:sldLayoutId id="2147483799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3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3.png"/><Relationship Id="rId5" Type="http://schemas.openxmlformats.org/officeDocument/2006/relationships/image" Target="../media/image20.png"/><Relationship Id="rId4" Type="http://schemas.openxmlformats.org/officeDocument/2006/relationships/image" Target="../media/image19.jp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13.xml"/><Relationship Id="rId7" Type="http://schemas.openxmlformats.org/officeDocument/2006/relationships/hyperlink" Target="https://data.smartdublin.ie/dataset/3495362f-06c2-4b06-90f5-3eaa307ab145/resource/5f9946a8-f800-4813-9c63-8742df0f15c5/download/scats_detector_volume_jan-jun-2020.csv" TargetMode="Externa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hyperlink" Target="https://data.smartdublin.ie/dataset/3495362f-06c2-4b06-90f5-3eaa307ab145/resource/653f8222-949c-4a83-b8e0-e4e4b1092b60/download/its_scats_sites_aug-2020.csv" TargetMode="External"/><Relationship Id="rId5" Type="http://schemas.openxmlformats.org/officeDocument/2006/relationships/hyperlink" Target="https://github.com/rdmolony/dublin-postcode-shapefiles/tree/master/Postcode_dissolve" TargetMode="External"/><Relationship Id="rId4" Type="http://schemas.openxmlformats.org/officeDocument/2006/relationships/hyperlink" Target="https://data.gov.ie/dataset/dcc-public-bin-locations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5.jpe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4.jpeg"/><Relationship Id="rId5" Type="http://schemas.openxmlformats.org/officeDocument/2006/relationships/image" Target="../media/image2.png"/><Relationship Id="rId10" Type="http://schemas.openxmlformats.org/officeDocument/2006/relationships/image" Target="../media/image3.png"/><Relationship Id="rId4" Type="http://schemas.openxmlformats.org/officeDocument/2006/relationships/image" Target="../media/image1.png"/><Relationship Id="rId9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3.png"/><Relationship Id="rId5" Type="http://schemas.openxmlformats.org/officeDocument/2006/relationships/image" Target="../media/image8.jpeg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3.png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3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A8EFAE-5BFC-46CC-A8A3-C65C01999F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8160" y="2229441"/>
            <a:ext cx="9516360" cy="1055801"/>
          </a:xfrm>
        </p:spPr>
        <p:txBody>
          <a:bodyPr>
            <a:normAutofit/>
          </a:bodyPr>
          <a:lstStyle/>
          <a:p>
            <a:pPr algn="ctr"/>
            <a:r>
              <a:rPr lang="en-US" sz="3200" dirty="0"/>
              <a:t>THE RELATIONSHIP BETWEEN Distribution of  LITTER bins and traffic volume in dublin </a:t>
            </a:r>
            <a:endParaRPr lang="en-IE" sz="3200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8EEDB3B-CF23-4DB0-9E63-64C28E626B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3821" y="5486399"/>
            <a:ext cx="5302579" cy="1263193"/>
          </a:xfrm>
        </p:spPr>
        <p:txBody>
          <a:bodyPr>
            <a:normAutofit fontScale="85000" lnSpcReduction="20000"/>
          </a:bodyPr>
          <a:lstStyle/>
          <a:p>
            <a:endParaRPr lang="en-IE" sz="2000" dirty="0"/>
          </a:p>
          <a:p>
            <a:r>
              <a:rPr lang="en-IE" sz="2000" dirty="0">
                <a:latin typeface="Comic Sans MS" panose="030F0702030302020204" pitchFamily="66" charset="0"/>
              </a:rPr>
              <a:t>CS621B SPATIAL DATABASES PROJECT</a:t>
            </a:r>
            <a:endParaRPr lang="en-IE" dirty="0">
              <a:latin typeface="Comic Sans MS" panose="030F0702030302020204" pitchFamily="66" charset="0"/>
            </a:endParaRPr>
          </a:p>
          <a:p>
            <a:r>
              <a:rPr lang="en-IE" sz="2000" dirty="0">
                <a:latin typeface="Comic Sans MS" panose="030F0702030302020204" pitchFamily="66" charset="0"/>
              </a:rPr>
              <a:t>PENGYU YANG </a:t>
            </a:r>
          </a:p>
          <a:p>
            <a:r>
              <a:rPr lang="en-IE" sz="2000" dirty="0">
                <a:latin typeface="Comic Sans MS" panose="030F0702030302020204" pitchFamily="66" charset="0"/>
              </a:rPr>
              <a:t>19253607</a:t>
            </a:r>
          </a:p>
          <a:p>
            <a:endParaRPr lang="en-IE" dirty="0"/>
          </a:p>
          <a:p>
            <a:endParaRPr lang="en-IE" sz="2000" dirty="0"/>
          </a:p>
        </p:txBody>
      </p:sp>
      <p:pic>
        <p:nvPicPr>
          <p:cNvPr id="5" name="音频 4">
            <a:hlinkClick r:id="" action="ppaction://media"/>
            <a:extLst>
              <a:ext uri="{FF2B5EF4-FFF2-40B4-BE49-F238E27FC236}">
                <a16:creationId xmlns:a16="http://schemas.microsoft.com/office/drawing/2014/main" id="{EE6763A6-6AD4-4646-9F8C-42D0E01F552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160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599"/>
    </mc:Choice>
    <mc:Fallback xmlns="">
      <p:transition spd="slow" advTm="205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51A2E17-4EBE-48D6-889A-7169136231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3254" y="338137"/>
            <a:ext cx="6524625" cy="6181725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09976A03-F9BE-4D6F-B002-083D2FFC0488}"/>
              </a:ext>
            </a:extLst>
          </p:cNvPr>
          <p:cNvSpPr txBox="1"/>
          <p:nvPr/>
        </p:nvSpPr>
        <p:spPr>
          <a:xfrm>
            <a:off x="292231" y="593889"/>
            <a:ext cx="22124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2400" dirty="0"/>
              <a:t>Heatmap set:</a:t>
            </a:r>
          </a:p>
        </p:txBody>
      </p:sp>
      <p:pic>
        <p:nvPicPr>
          <p:cNvPr id="7" name="音频 6">
            <a:hlinkClick r:id="" action="ppaction://media"/>
            <a:extLst>
              <a:ext uri="{FF2B5EF4-FFF2-40B4-BE49-F238E27FC236}">
                <a16:creationId xmlns:a16="http://schemas.microsoft.com/office/drawing/2014/main" id="{A12E3238-67F3-41C4-9C88-E0CF1CC4B4D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92231" y="6264111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135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116"/>
    </mc:Choice>
    <mc:Fallback xmlns="">
      <p:transition spd="slow" advTm="221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地图&#10;&#10;描述已自动生成">
            <a:extLst>
              <a:ext uri="{FF2B5EF4-FFF2-40B4-BE49-F238E27FC236}">
                <a16:creationId xmlns:a16="http://schemas.microsoft.com/office/drawing/2014/main" id="{C68BE239-3464-48BD-AD54-285CECADC70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4" t="3830" r="2923" b="7943"/>
          <a:stretch/>
        </p:blipFill>
        <p:spPr>
          <a:xfrm>
            <a:off x="200972" y="122052"/>
            <a:ext cx="9752630" cy="63387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DE38478F-7F38-4A7D-96CC-21E1BAB241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98467" y="3429000"/>
            <a:ext cx="4357993" cy="325188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1C5935DC-13D2-474F-92A2-FA3D7AAC4B97}"/>
              </a:ext>
            </a:extLst>
          </p:cNvPr>
          <p:cNvCxnSpPr/>
          <p:nvPr/>
        </p:nvCxnSpPr>
        <p:spPr>
          <a:xfrm>
            <a:off x="3959157" y="3861881"/>
            <a:ext cx="5486400" cy="1371600"/>
          </a:xfrm>
          <a:prstGeom prst="straightConnector1">
            <a:avLst/>
          </a:prstGeom>
          <a:ln w="3810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音频 20">
            <a:hlinkClick r:id="" action="ppaction://media"/>
            <a:extLst>
              <a:ext uri="{FF2B5EF4-FFF2-40B4-BE49-F238E27FC236}">
                <a16:creationId xmlns:a16="http://schemas.microsoft.com/office/drawing/2014/main" id="{B2316D86-B917-4787-B640-AD612420B4A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704638" y="6217071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912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8013"/>
    </mc:Choice>
    <mc:Fallback xmlns="">
      <p:transition spd="slow" advTm="880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27A790-5C3F-4980-984D-46A4FAD4F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606" y="379985"/>
            <a:ext cx="10146186" cy="572124"/>
          </a:xfrm>
        </p:spPr>
        <p:txBody>
          <a:bodyPr/>
          <a:lstStyle/>
          <a:p>
            <a:r>
              <a:rPr lang="en-IE" dirty="0"/>
              <a:t>D</a:t>
            </a:r>
            <a:r>
              <a:rPr lang="en-US" altLang="zh-CN" dirty="0"/>
              <a:t>ata SOURCEs </a:t>
            </a:r>
            <a:endParaRPr lang="en-IE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2C62083-1364-4AA2-BCDD-1C10911826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63951" y="1885503"/>
            <a:ext cx="11528981" cy="3770579"/>
          </a:xfrm>
        </p:spPr>
        <p:txBody>
          <a:bodyPr>
            <a:normAutofit/>
          </a:bodyPr>
          <a:lstStyle/>
          <a:p>
            <a:pPr marL="342900" indent="-342900">
              <a:buAutoNum type="arabicPeriod"/>
            </a:pPr>
            <a:r>
              <a:rPr lang="en-IE" sz="1800" dirty="0">
                <a:hlinkClick r:id="rId4"/>
              </a:rPr>
              <a:t>https://data.gov.ie/dataset/dcc-public-bin-locations</a:t>
            </a:r>
            <a:r>
              <a:rPr lang="en-IE" sz="1800" dirty="0"/>
              <a:t>  (Dataset updated: 19/11/2020)</a:t>
            </a:r>
          </a:p>
          <a:p>
            <a:pPr marL="342900" indent="-342900">
              <a:buAutoNum type="arabicPeriod"/>
            </a:pPr>
            <a:endParaRPr lang="en-IE" sz="1800" dirty="0"/>
          </a:p>
          <a:p>
            <a:pPr marL="342900" indent="-342900">
              <a:buAutoNum type="arabicPeriod"/>
            </a:pPr>
            <a:r>
              <a:rPr lang="en-IE" sz="1800" dirty="0">
                <a:hlinkClick r:id="rId5"/>
              </a:rPr>
              <a:t>https://github.com/rdmolony/dublin-postcode-shapefiles/tree/master/Postcode_dissolve</a:t>
            </a:r>
            <a:endParaRPr lang="en-IE" sz="1800" dirty="0"/>
          </a:p>
          <a:p>
            <a:endParaRPr lang="en-IE" sz="1800" dirty="0"/>
          </a:p>
          <a:p>
            <a:r>
              <a:rPr lang="en-IE" sz="1800" dirty="0"/>
              <a:t>3. </a:t>
            </a:r>
            <a:r>
              <a:rPr lang="en-IE" sz="2000" b="0" i="0" dirty="0">
                <a:solidFill>
                  <a:srgbClr val="333333"/>
                </a:solidFill>
                <a:effectLst/>
                <a:latin typeface="akzidenzgroteskbe"/>
              </a:rPr>
              <a:t> </a:t>
            </a:r>
            <a:r>
              <a:rPr lang="en-IE" sz="2000" b="0" i="0" u="sng" dirty="0">
                <a:solidFill>
                  <a:srgbClr val="113845"/>
                </a:solidFill>
                <a:effectLst/>
                <a:latin typeface="akzidenzgroteskbe"/>
                <a:hlinkClick r:id="rId6" tooltip="https://data.smartdublin.ie/dataset/3495362f-06c2-4b06-90f5-3eaa307ab145/resource/653f8222-949c-4a83-b8e0-e4e4b1092b60/download/its_scats_sites_aug-2020.csv"/>
              </a:rPr>
              <a:t>https://data.smartdublin.ie/dataset/3495362f-06c2-4b06-90f5-3eaa307ab145/resource/653f8222-949c-4a83-b8e0-e4e4b1092b60/download/its_scats_sites_aug-2020.csv</a:t>
            </a:r>
            <a:r>
              <a:rPr lang="en-IE" sz="2000" dirty="0"/>
              <a:t> </a:t>
            </a:r>
            <a:r>
              <a:rPr lang="en-IE" sz="1800" dirty="0"/>
              <a:t>(Dataset updated: 0</a:t>
            </a:r>
            <a:r>
              <a:rPr lang="en-IE" sz="1800" dirty="0">
                <a:latin typeface="Open Sans"/>
              </a:rPr>
              <a:t>2/10/</a:t>
            </a:r>
            <a:r>
              <a:rPr lang="en-IE" sz="1800" b="0" i="0" dirty="0">
                <a:effectLst/>
                <a:latin typeface="Open Sans"/>
              </a:rPr>
              <a:t>2020)</a:t>
            </a:r>
            <a:endParaRPr lang="en-IE" sz="1800" u="sng" dirty="0">
              <a:solidFill>
                <a:srgbClr val="113845"/>
              </a:solidFill>
              <a:latin typeface="akzidenzgroteskbe"/>
            </a:endParaRPr>
          </a:p>
          <a:p>
            <a:endParaRPr lang="en-IE" sz="1800" dirty="0"/>
          </a:p>
          <a:p>
            <a:r>
              <a:rPr lang="en-IE" sz="1800" dirty="0"/>
              <a:t>4.</a:t>
            </a:r>
            <a:r>
              <a:rPr lang="en-IE" sz="2000" b="0" i="0" dirty="0">
                <a:solidFill>
                  <a:srgbClr val="333333"/>
                </a:solidFill>
                <a:effectLst/>
                <a:latin typeface="akzidenzgroteskbe"/>
              </a:rPr>
              <a:t> </a:t>
            </a:r>
            <a:r>
              <a:rPr lang="en-IE" sz="2000" b="0" i="0" u="sng" dirty="0">
                <a:solidFill>
                  <a:srgbClr val="113845"/>
                </a:solidFill>
                <a:effectLst/>
                <a:latin typeface="akzidenzgroteskbe"/>
                <a:hlinkClick r:id="rId7" tooltip="https://data.smartdublin.ie/dataset/3495362f-06c2-4b06-90f5-3eaa307ab145/resource/5f9946a8-f800-4813-9c63-8742df0f15c5/download/scats_detector_volume_jan-jun-2020.csv"/>
              </a:rPr>
              <a:t>https://data.smartdublin.ie/dataset/3495362f-06c2-4b06-90f5-3eaa307ab145/resource/5f9946a8-f800-4813-9c63-8742df0f15c5/download/scats_detector_volume_jan-jun-2020.csv</a:t>
            </a:r>
            <a:endParaRPr lang="en-IE" sz="1800" dirty="0"/>
          </a:p>
          <a:p>
            <a:pPr marL="342900" indent="-342900">
              <a:buAutoNum type="arabicPeriod"/>
            </a:pPr>
            <a:endParaRPr lang="en-IE" sz="1800" dirty="0"/>
          </a:p>
        </p:txBody>
      </p:sp>
      <p:pic>
        <p:nvPicPr>
          <p:cNvPr id="9" name="音频 8">
            <a:hlinkClick r:id="" action="ppaction://media"/>
            <a:extLst>
              <a:ext uri="{FF2B5EF4-FFF2-40B4-BE49-F238E27FC236}">
                <a16:creationId xmlns:a16="http://schemas.microsoft.com/office/drawing/2014/main" id="{53B40024-D2F0-4FF3-BDB2-DB5974E6B52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53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63"/>
    </mc:Choice>
    <mc:Fallback xmlns="">
      <p:transition spd="slow" advTm="45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49D6F9-65F4-47CF-960A-3619DFE533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1345" y="1145309"/>
            <a:ext cx="10861962" cy="2447636"/>
          </a:xfrm>
        </p:spPr>
        <p:txBody>
          <a:bodyPr>
            <a:normAutofit fontScale="90000"/>
          </a:bodyPr>
          <a:lstStyle/>
          <a:p>
            <a:pPr algn="ctr"/>
            <a:r>
              <a:rPr lang="en-US" i="1" dirty="0">
                <a:latin typeface="Comic Sans MS" panose="030F0702030302020204" pitchFamily="66" charset="0"/>
              </a:rPr>
              <a:t>Thank you for your time</a:t>
            </a:r>
            <a:br>
              <a:rPr lang="en-US" b="1" i="1" dirty="0"/>
            </a:br>
            <a:endParaRPr lang="en-US" b="1" i="1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5CCDDCA-D1FF-455C-93E6-6F2FED177272}"/>
              </a:ext>
            </a:extLst>
          </p:cNvPr>
          <p:cNvSpPr txBox="1"/>
          <p:nvPr/>
        </p:nvSpPr>
        <p:spPr>
          <a:xfrm>
            <a:off x="4289195" y="3676454"/>
            <a:ext cx="401581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宋体" panose="02010600030101010101" pitchFamily="2" charset="-122"/>
                <a:cs typeface="+mn-cs"/>
              </a:rPr>
              <a:t>🍕🍦☕</a:t>
            </a:r>
            <a:r>
              <a:rPr kumimoji="0" lang="en-US" sz="60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</a:t>
            </a:r>
            <a:endParaRPr kumimoji="0" lang="en-US" sz="6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4" name="音频 3">
            <a:hlinkClick r:id="" action="ppaction://media"/>
            <a:extLst>
              <a:ext uri="{FF2B5EF4-FFF2-40B4-BE49-F238E27FC236}">
                <a16:creationId xmlns:a16="http://schemas.microsoft.com/office/drawing/2014/main" id="{FEFD6C09-CBC7-4311-91BD-10F605E0734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036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22"/>
    </mc:Choice>
    <mc:Fallback xmlns="">
      <p:transition spd="slow" advTm="50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Picture 44">
            <a:extLst>
              <a:ext uri="{FF2B5EF4-FFF2-40B4-BE49-F238E27FC236}">
                <a16:creationId xmlns:a16="http://schemas.microsoft.com/office/drawing/2014/main" id="{9C65A1FD-5C3D-426A-9BE7-4A2275C71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pic>
        <p:nvPicPr>
          <p:cNvPr id="52" name="Picture 46">
            <a:extLst>
              <a:ext uri="{FF2B5EF4-FFF2-40B4-BE49-F238E27FC236}">
                <a16:creationId xmlns:a16="http://schemas.microsoft.com/office/drawing/2014/main" id="{8A6AA155-06E3-4DCC-9440-CB5532BC6C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 useBgFill="1">
        <p:nvSpPr>
          <p:cNvPr id="49" name="Rectangle 48">
            <a:extLst>
              <a:ext uri="{FF2B5EF4-FFF2-40B4-BE49-F238E27FC236}">
                <a16:creationId xmlns:a16="http://schemas.microsoft.com/office/drawing/2014/main" id="{1C945D53-69D2-4F55-8842-F657589BA7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0A2ABCF2-8A39-4E4A-8FED-3AE260069BC7}"/>
              </a:ext>
            </a:extLst>
          </p:cNvPr>
          <p:cNvSpPr txBox="1"/>
          <p:nvPr/>
        </p:nvSpPr>
        <p:spPr>
          <a:xfrm>
            <a:off x="6580630" y="487124"/>
            <a:ext cx="5212303" cy="4970995"/>
          </a:xfrm>
          <a:prstGeom prst="rect">
            <a:avLst/>
          </a:prstGeom>
          <a:noFill/>
          <a:ln w="19050">
            <a:noFill/>
            <a:prstDash val="dash"/>
          </a:ln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 cap="all" dirty="0">
                <a:solidFill>
                  <a:srgbClr val="FFC000"/>
                </a:solidFill>
                <a:latin typeface="+mj-lt"/>
                <a:ea typeface="+mj-ea"/>
                <a:cs typeface="+mj-cs"/>
              </a:rPr>
              <a:t>Ordinary but important</a:t>
            </a:r>
          </a:p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2400" cap="all" dirty="0">
              <a:solidFill>
                <a:srgbClr val="FFC000"/>
              </a:solidFill>
              <a:latin typeface="+mj-lt"/>
              <a:ea typeface="+mj-ea"/>
              <a:cs typeface="+mj-cs"/>
            </a:endParaRPr>
          </a:p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 cap="all" dirty="0">
                <a:solidFill>
                  <a:srgbClr val="FFC000"/>
                </a:solidFill>
                <a:latin typeface="+mj-lt"/>
                <a:ea typeface="+mj-ea"/>
                <a:cs typeface="+mj-cs"/>
              </a:rPr>
              <a:t>Hygiene</a:t>
            </a:r>
          </a:p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2400" cap="all" dirty="0">
              <a:solidFill>
                <a:srgbClr val="FFC000"/>
              </a:solidFill>
              <a:latin typeface="+mj-lt"/>
              <a:ea typeface="+mj-ea"/>
              <a:cs typeface="+mj-cs"/>
            </a:endParaRPr>
          </a:p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 cap="all" dirty="0">
                <a:solidFill>
                  <a:srgbClr val="FFC000"/>
                </a:solidFill>
                <a:latin typeface="+mj-lt"/>
                <a:ea typeface="+mj-ea"/>
                <a:cs typeface="+mj-cs"/>
              </a:rPr>
              <a:t>Healthier</a:t>
            </a:r>
          </a:p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2400" cap="all" dirty="0">
              <a:solidFill>
                <a:srgbClr val="FFC000"/>
              </a:solidFill>
              <a:latin typeface="+mj-lt"/>
              <a:ea typeface="+mj-ea"/>
              <a:cs typeface="+mj-cs"/>
            </a:endParaRPr>
          </a:p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 cap="all" dirty="0">
                <a:solidFill>
                  <a:srgbClr val="FFC000"/>
                </a:solidFill>
                <a:latin typeface="+mj-lt"/>
                <a:ea typeface="+mj-ea"/>
                <a:cs typeface="+mj-cs"/>
              </a:rPr>
              <a:t>clean</a:t>
            </a:r>
          </a:p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400" cap="all" dirty="0">
              <a:latin typeface="+mj-lt"/>
              <a:ea typeface="+mj-ea"/>
              <a:cs typeface="+mj-cs"/>
            </a:endParaRPr>
          </a:p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400" cap="all" dirty="0">
              <a:latin typeface="+mj-lt"/>
              <a:ea typeface="+mj-ea"/>
              <a:cs typeface="+mj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FC27B75-148F-4420-9104-5D1F15EF4F60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6111" r="34505" b="-1"/>
          <a:stretch/>
        </p:blipFill>
        <p:spPr>
          <a:xfrm>
            <a:off x="-2" y="10"/>
            <a:ext cx="3453345" cy="3933487"/>
          </a:xfrm>
          <a:prstGeom prst="rect">
            <a:avLst/>
          </a:prstGeom>
        </p:spPr>
      </p:pic>
      <p:pic>
        <p:nvPicPr>
          <p:cNvPr id="6" name="图片 5" descr="路边的停车计费器&#10;&#10;描述已自动生成">
            <a:extLst>
              <a:ext uri="{FF2B5EF4-FFF2-40B4-BE49-F238E27FC236}">
                <a16:creationId xmlns:a16="http://schemas.microsoft.com/office/drawing/2014/main" id="{5E3AC4F9-11EE-42D6-8425-32C8C2B7749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90" r="-1" b="13732"/>
          <a:stretch/>
        </p:blipFill>
        <p:spPr>
          <a:xfrm>
            <a:off x="3552887" y="10"/>
            <a:ext cx="2544805" cy="253823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FDF11A1-15FE-428F-8DB2-91BE34C65FB7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2938"/>
          <a:stretch/>
        </p:blipFill>
        <p:spPr>
          <a:xfrm>
            <a:off x="3552886" y="2624474"/>
            <a:ext cx="2544806" cy="1309023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D4A4A315-0BB8-4309-B021-6ABD2A1FEE9F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435" r="-2" b="-2"/>
          <a:stretch/>
        </p:blipFill>
        <p:spPr>
          <a:xfrm>
            <a:off x="-2" y="4019723"/>
            <a:ext cx="6097694" cy="2838276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5A5F46F0-C8B7-47FD-9A77-DA3D94C39B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975" r="-1"/>
          <a:stretch/>
        </p:blipFill>
        <p:spPr>
          <a:xfrm>
            <a:off x="6580631" y="4375150"/>
            <a:ext cx="5611369" cy="2482850"/>
          </a:xfrm>
          <a:prstGeom prst="rect">
            <a:avLst/>
          </a:prstGeom>
        </p:spPr>
      </p:pic>
      <p:pic>
        <p:nvPicPr>
          <p:cNvPr id="14" name="音频 13">
            <a:hlinkClick r:id="" action="ppaction://media"/>
            <a:extLst>
              <a:ext uri="{FF2B5EF4-FFF2-40B4-BE49-F238E27FC236}">
                <a16:creationId xmlns:a16="http://schemas.microsoft.com/office/drawing/2014/main" id="{2771F0E5-AA63-430A-AF34-7BB894ED508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979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7198"/>
    </mc:Choice>
    <mc:Fallback xmlns="">
      <p:transition spd="slow" advTm="871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2AE467D-75D1-4E18-A347-EBE138C754E3}"/>
              </a:ext>
            </a:extLst>
          </p:cNvPr>
          <p:cNvSpPr txBox="1"/>
          <p:nvPr/>
        </p:nvSpPr>
        <p:spPr>
          <a:xfrm>
            <a:off x="367647" y="518474"/>
            <a:ext cx="21587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800" dirty="0"/>
              <a:t>Data Files</a:t>
            </a:r>
          </a:p>
        </p:txBody>
      </p:sp>
      <p:graphicFrame>
        <p:nvGraphicFramePr>
          <p:cNvPr id="10" name="表格 10">
            <a:extLst>
              <a:ext uri="{FF2B5EF4-FFF2-40B4-BE49-F238E27FC236}">
                <a16:creationId xmlns:a16="http://schemas.microsoft.com/office/drawing/2014/main" id="{ED332C13-999A-43DE-9955-5E48F38B6B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4529962"/>
              </p:ext>
            </p:extLst>
          </p:nvPr>
        </p:nvGraphicFramePr>
        <p:xfrm>
          <a:off x="763572" y="2320080"/>
          <a:ext cx="10982229" cy="3288868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3355885">
                  <a:extLst>
                    <a:ext uri="{9D8B030D-6E8A-4147-A177-3AD203B41FA5}">
                      <a16:colId xmlns:a16="http://schemas.microsoft.com/office/drawing/2014/main" val="3642644995"/>
                    </a:ext>
                  </a:extLst>
                </a:gridCol>
                <a:gridCol w="3813172">
                  <a:extLst>
                    <a:ext uri="{9D8B030D-6E8A-4147-A177-3AD203B41FA5}">
                      <a16:colId xmlns:a16="http://schemas.microsoft.com/office/drawing/2014/main" val="1627226698"/>
                    </a:ext>
                  </a:extLst>
                </a:gridCol>
                <a:gridCol w="3813172">
                  <a:extLst>
                    <a:ext uri="{9D8B030D-6E8A-4147-A177-3AD203B41FA5}">
                      <a16:colId xmlns:a16="http://schemas.microsoft.com/office/drawing/2014/main" val="4126415132"/>
                    </a:ext>
                  </a:extLst>
                </a:gridCol>
              </a:tblGrid>
              <a:tr h="577588">
                <a:tc>
                  <a:txBody>
                    <a:bodyPr/>
                    <a:lstStyle/>
                    <a:p>
                      <a:pPr algn="ctr"/>
                      <a:r>
                        <a:rPr lang="en-IE" sz="2000" dirty="0"/>
                        <a:t>File 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E" sz="2000" dirty="0"/>
                        <a:t>Number of objects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E" sz="2000" dirty="0"/>
                        <a:t>CRS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04601815"/>
                  </a:ext>
                </a:extLst>
              </a:tr>
              <a:tr h="580501">
                <a:tc>
                  <a:txBody>
                    <a:bodyPr/>
                    <a:lstStyle/>
                    <a:p>
                      <a:pPr algn="l"/>
                      <a:r>
                        <a:rPr lang="en-IE" b="0" dirty="0"/>
                        <a:t>Dublin postcode(.shp)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/>
                        <a:t>25 objects</a:t>
                      </a:r>
                      <a:r>
                        <a:rPr lang="en-IE" b="0" dirty="0"/>
                        <a:t>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E" b="0" dirty="0"/>
                        <a:t>EPSG 29902</a:t>
                      </a:r>
                      <a:r>
                        <a:rPr lang="zh-CN" altLang="en-US" b="0" dirty="0"/>
                        <a:t>（</a:t>
                      </a:r>
                      <a:r>
                        <a:rPr lang="en-US" altLang="zh-CN" b="0" dirty="0"/>
                        <a:t>meter-base)</a:t>
                      </a:r>
                      <a:endParaRPr lang="en-IE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85143658"/>
                  </a:ext>
                </a:extLst>
              </a:tr>
              <a:tr h="623586">
                <a:tc>
                  <a:txBody>
                    <a:bodyPr/>
                    <a:lstStyle/>
                    <a:p>
                      <a:pPr algn="l"/>
                      <a:r>
                        <a:rPr lang="en-IE" b="0" dirty="0"/>
                        <a:t>Dublin public bins (.geojson)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E" b="0" dirty="0"/>
                        <a:t>3172 objects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E" b="0" dirty="0"/>
                        <a:t>EPSG 4326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27254344"/>
                  </a:ext>
                </a:extLst>
              </a:tr>
              <a:tr h="960125">
                <a:tc>
                  <a:txBody>
                    <a:bodyPr/>
                    <a:lstStyle/>
                    <a:p>
                      <a:pPr algn="l"/>
                      <a:r>
                        <a:rPr lang="en-IE" b="0" dirty="0"/>
                        <a:t>Dublin traffic volume(.csv)</a:t>
                      </a:r>
                    </a:p>
                    <a:p>
                      <a:pPr algn="l"/>
                      <a:r>
                        <a:rPr lang="en-IE" b="0" dirty="0"/>
                        <a:t>    ( 01/06/2020)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E" b="0" dirty="0"/>
                        <a:t>823 objects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E" b="0" dirty="0"/>
                        <a:t>EPSG4326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281163"/>
                  </a:ext>
                </a:extLst>
              </a:tr>
              <a:tr h="547068">
                <a:tc>
                  <a:txBody>
                    <a:bodyPr/>
                    <a:lstStyle/>
                    <a:p>
                      <a:pPr algn="l"/>
                      <a:r>
                        <a:rPr lang="en-IE" b="0" dirty="0"/>
                        <a:t>Dublin traffic locations(.csv)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E" b="0" dirty="0"/>
                        <a:t>854 objects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E" b="0" dirty="0"/>
                        <a:t>EPSG 29902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13719312"/>
                  </a:ext>
                </a:extLst>
              </a:tr>
            </a:tbl>
          </a:graphicData>
        </a:graphic>
      </p:graphicFrame>
      <p:pic>
        <p:nvPicPr>
          <p:cNvPr id="15" name="音频 14">
            <a:hlinkClick r:id="" action="ppaction://media"/>
            <a:extLst>
              <a:ext uri="{FF2B5EF4-FFF2-40B4-BE49-F238E27FC236}">
                <a16:creationId xmlns:a16="http://schemas.microsoft.com/office/drawing/2014/main" id="{049B6899-E951-4305-ABAD-DB6793E0570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017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538"/>
    </mc:Choice>
    <mc:Fallback xmlns="">
      <p:transition spd="slow" advTm="235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4">
            <a:extLst>
              <a:ext uri="{FF2B5EF4-FFF2-40B4-BE49-F238E27FC236}">
                <a16:creationId xmlns:a16="http://schemas.microsoft.com/office/drawing/2014/main" id="{CFD580F5-E7BF-4C1D-BEFD-4A4601EBA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41" name="Rectangle 36">
            <a:extLst>
              <a:ext uri="{FF2B5EF4-FFF2-40B4-BE49-F238E27FC236}">
                <a16:creationId xmlns:a16="http://schemas.microsoft.com/office/drawing/2014/main" id="{B8E41B83-C09C-4859-AB94-511A2C0BBE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39E05C4E-6F76-43EC-9537-2BA7871BBE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pic>
        <p:nvPicPr>
          <p:cNvPr id="23" name="图片 22" descr="地图&#10;&#10;描述已自动生成">
            <a:extLst>
              <a:ext uri="{FF2B5EF4-FFF2-40B4-BE49-F238E27FC236}">
                <a16:creationId xmlns:a16="http://schemas.microsoft.com/office/drawing/2014/main" id="{1DFEE2E1-7C91-4903-BB57-FA90D83B62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424" y="1756907"/>
            <a:ext cx="8590095" cy="463338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35F8B7F3-9D55-4074-B96C-79B5C8A097F6}"/>
              </a:ext>
            </a:extLst>
          </p:cNvPr>
          <p:cNvSpPr txBox="1"/>
          <p:nvPr/>
        </p:nvSpPr>
        <p:spPr>
          <a:xfrm>
            <a:off x="395926" y="720725"/>
            <a:ext cx="65389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2400" dirty="0"/>
              <a:t>Distribution of bins in Dublin postcode area</a:t>
            </a:r>
          </a:p>
        </p:txBody>
      </p:sp>
      <p:pic>
        <p:nvPicPr>
          <p:cNvPr id="9" name="音频 8">
            <a:hlinkClick r:id="" action="ppaction://media"/>
            <a:extLst>
              <a:ext uri="{FF2B5EF4-FFF2-40B4-BE49-F238E27FC236}">
                <a16:creationId xmlns:a16="http://schemas.microsoft.com/office/drawing/2014/main" id="{48C81F04-BB1F-4A39-983F-6C55DA716E0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942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684"/>
    </mc:Choice>
    <mc:Fallback xmlns="">
      <p:transition spd="slow" advTm="296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0A51969-67B0-4404-879D-F98CC52DECE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52"/>
          <a:stretch/>
        </p:blipFill>
        <p:spPr>
          <a:xfrm>
            <a:off x="952107" y="1544671"/>
            <a:ext cx="10674910" cy="39243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9D259402-D68E-45ED-8A7E-E0D4E34D3B01}"/>
              </a:ext>
            </a:extLst>
          </p:cNvPr>
          <p:cNvSpPr txBox="1"/>
          <p:nvPr/>
        </p:nvSpPr>
        <p:spPr>
          <a:xfrm>
            <a:off x="697584" y="499621"/>
            <a:ext cx="15231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2400" dirty="0"/>
              <a:t>Query 1: </a:t>
            </a:r>
          </a:p>
        </p:txBody>
      </p:sp>
      <p:pic>
        <p:nvPicPr>
          <p:cNvPr id="8" name="音频 7">
            <a:hlinkClick r:id="" action="ppaction://media"/>
            <a:extLst>
              <a:ext uri="{FF2B5EF4-FFF2-40B4-BE49-F238E27FC236}">
                <a16:creationId xmlns:a16="http://schemas.microsoft.com/office/drawing/2014/main" id="{C630CDD6-F31F-4BE6-9BD3-917575B9BE3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997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710"/>
    </mc:Choice>
    <mc:Fallback xmlns="">
      <p:transition spd="slow" advTm="127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地图&#10;&#10;描述已自动生成">
            <a:extLst>
              <a:ext uri="{FF2B5EF4-FFF2-40B4-BE49-F238E27FC236}">
                <a16:creationId xmlns:a16="http://schemas.microsoft.com/office/drawing/2014/main" id="{99970C66-E0FE-4595-92A4-B20825947D6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53" r="11325"/>
          <a:stretch/>
        </p:blipFill>
        <p:spPr>
          <a:xfrm>
            <a:off x="1147864" y="1828800"/>
            <a:ext cx="6653719" cy="455254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DB764EB8-0494-4593-A051-5ADDFCCC20E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6873"/>
          <a:stretch/>
        </p:blipFill>
        <p:spPr>
          <a:xfrm>
            <a:off x="1147865" y="5085945"/>
            <a:ext cx="1021404" cy="1295400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1085688E-304A-4224-BE35-1139EAD1EB82}"/>
              </a:ext>
            </a:extLst>
          </p:cNvPr>
          <p:cNvSpPr txBox="1"/>
          <p:nvPr/>
        </p:nvSpPr>
        <p:spPr>
          <a:xfrm>
            <a:off x="4619135" y="631596"/>
            <a:ext cx="71112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2800" dirty="0"/>
              <a:t>Amount of bins in Dublin postcode area</a:t>
            </a:r>
          </a:p>
        </p:txBody>
      </p:sp>
      <p:pic>
        <p:nvPicPr>
          <p:cNvPr id="4" name="音频 3">
            <a:hlinkClick r:id="" action="ppaction://media"/>
            <a:extLst>
              <a:ext uri="{FF2B5EF4-FFF2-40B4-BE49-F238E27FC236}">
                <a16:creationId xmlns:a16="http://schemas.microsoft.com/office/drawing/2014/main" id="{089FD398-BB43-4153-A652-55F5D381F2B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436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902"/>
    </mc:Choice>
    <mc:Fallback xmlns="">
      <p:transition spd="slow" advTm="389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977A857-7E8F-4342-B307-A482DFECE7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716" y="1304256"/>
            <a:ext cx="11461374" cy="2843537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B6EA3D39-684B-4B5D-85DF-DDDD0FD60FAA}"/>
              </a:ext>
            </a:extLst>
          </p:cNvPr>
          <p:cNvSpPr txBox="1"/>
          <p:nvPr/>
        </p:nvSpPr>
        <p:spPr>
          <a:xfrm>
            <a:off x="813063" y="494063"/>
            <a:ext cx="165676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2400" dirty="0"/>
              <a:t>Query 2: </a:t>
            </a:r>
          </a:p>
        </p:txBody>
      </p:sp>
      <p:pic>
        <p:nvPicPr>
          <p:cNvPr id="7" name="音频 6">
            <a:hlinkClick r:id="" action="ppaction://media"/>
            <a:extLst>
              <a:ext uri="{FF2B5EF4-FFF2-40B4-BE49-F238E27FC236}">
                <a16:creationId xmlns:a16="http://schemas.microsoft.com/office/drawing/2014/main" id="{94031B82-D636-4036-B0BD-2DD1F6DBBC2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658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735"/>
    </mc:Choice>
    <mc:Fallback xmlns="">
      <p:transition spd="slow" advTm="127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地图&#10;&#10;描述已自动生成">
            <a:extLst>
              <a:ext uri="{FF2B5EF4-FFF2-40B4-BE49-F238E27FC236}">
                <a16:creationId xmlns:a16="http://schemas.microsoft.com/office/drawing/2014/main" id="{F61DE8B8-B154-4E18-835D-FFAED4F87AB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82" r="31011"/>
          <a:stretch/>
        </p:blipFill>
        <p:spPr>
          <a:xfrm>
            <a:off x="245097" y="919915"/>
            <a:ext cx="6206248" cy="571098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E21CD42-A205-448C-9C79-3A80E71FFC1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3862"/>
          <a:stretch/>
        </p:blipFill>
        <p:spPr>
          <a:xfrm>
            <a:off x="245097" y="5373601"/>
            <a:ext cx="1310327" cy="12573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CE004C3-99B5-441F-A7F6-9F74E7AFF7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38800" y="1630623"/>
            <a:ext cx="5996216" cy="3302376"/>
          </a:xfrm>
          <a:prstGeom prst="rect">
            <a:avLst/>
          </a:prstGeom>
        </p:spPr>
      </p:pic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81816D63-CF3B-43B6-AB3C-6AC87DC8773A}"/>
              </a:ext>
            </a:extLst>
          </p:cNvPr>
          <p:cNvCxnSpPr>
            <a:cxnSpLocks/>
          </p:cNvCxnSpPr>
          <p:nvPr/>
        </p:nvCxnSpPr>
        <p:spPr>
          <a:xfrm flipV="1">
            <a:off x="3800206" y="3704734"/>
            <a:ext cx="4137163" cy="888226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913F785F-8664-4BAA-89F3-02DBE7B433CC}"/>
              </a:ext>
            </a:extLst>
          </p:cNvPr>
          <p:cNvSpPr txBox="1"/>
          <p:nvPr/>
        </p:nvSpPr>
        <p:spPr>
          <a:xfrm>
            <a:off x="4392892" y="302951"/>
            <a:ext cx="74884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800" dirty="0"/>
              <a:t>Density of bins in Dublin city area(per km</a:t>
            </a:r>
            <a:r>
              <a:rPr lang="en-IE" sz="2800" baseline="30000" dirty="0"/>
              <a:t>2</a:t>
            </a:r>
            <a:r>
              <a:rPr lang="en-IE" sz="2800" dirty="0"/>
              <a:t>)</a:t>
            </a:r>
          </a:p>
        </p:txBody>
      </p:sp>
      <p:pic>
        <p:nvPicPr>
          <p:cNvPr id="14" name="音频 13">
            <a:hlinkClick r:id="" action="ppaction://media"/>
            <a:extLst>
              <a:ext uri="{FF2B5EF4-FFF2-40B4-BE49-F238E27FC236}">
                <a16:creationId xmlns:a16="http://schemas.microsoft.com/office/drawing/2014/main" id="{5039C889-032D-4174-A80E-A4417385D6F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938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382"/>
    </mc:Choice>
    <mc:Fallback xmlns="">
      <p:transition spd="slow" advTm="293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652174A-9C6A-4315-B60E-1CD55F73651F}"/>
              </a:ext>
            </a:extLst>
          </p:cNvPr>
          <p:cNvSpPr txBox="1"/>
          <p:nvPr/>
        </p:nvSpPr>
        <p:spPr>
          <a:xfrm>
            <a:off x="914400" y="447053"/>
            <a:ext cx="15231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2400" dirty="0"/>
              <a:t>Query 3 :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687567E-E2C4-437B-A396-97316BB882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776" y="3580321"/>
            <a:ext cx="7409698" cy="293147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A347D931-EDA9-4901-92AE-DC466A5887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447053"/>
            <a:ext cx="4625821" cy="283062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0" name="音频 19">
            <a:hlinkClick r:id="" action="ppaction://media"/>
            <a:extLst>
              <a:ext uri="{FF2B5EF4-FFF2-40B4-BE49-F238E27FC236}">
                <a16:creationId xmlns:a16="http://schemas.microsoft.com/office/drawing/2014/main" id="{E0AB7E4A-7E4F-41AA-A27E-AC33D3730B3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088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996"/>
    </mc:Choice>
    <mc:Fallback xmlns="">
      <p:transition spd="slow" advTm="279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水汽尾迹">
  <a:themeElements>
    <a:clrScheme name="水汽尾迹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水汽尾迹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水汽尾迹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ppt/theme/theme2.xml><?xml version="1.0" encoding="utf-8"?>
<a:theme xmlns:a="http://schemas.openxmlformats.org/drawingml/2006/main" name="1_水汽尾迹">
  <a:themeElements>
    <a:clrScheme name="水汽尾迹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水汽尾迹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水汽尾迹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242</TotalTime>
  <Words>224</Words>
  <Application>Microsoft Office PowerPoint</Application>
  <PresentationFormat>宽屏</PresentationFormat>
  <Paragraphs>46</Paragraphs>
  <Slides>13</Slides>
  <Notes>0</Notes>
  <HiddenSlides>0</HiddenSlides>
  <MMClips>13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13</vt:i4>
      </vt:variant>
    </vt:vector>
  </HeadingPairs>
  <TitlesOfParts>
    <vt:vector size="20" baseType="lpstr">
      <vt:lpstr>akzidenzgroteskbe</vt:lpstr>
      <vt:lpstr>Open Sans</vt:lpstr>
      <vt:lpstr>Arial</vt:lpstr>
      <vt:lpstr>Century Gothic</vt:lpstr>
      <vt:lpstr>Comic Sans MS</vt:lpstr>
      <vt:lpstr>水汽尾迹</vt:lpstr>
      <vt:lpstr>1_水汽尾迹</vt:lpstr>
      <vt:lpstr>THE RELATIONSHIP BETWEEN Distribution of  LITTER bins and traffic volume in dublin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Data SOURCEs </vt:lpstr>
      <vt:lpstr>Thank you for your time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RELATIONSHIP BETWEEN Distribution of  LITTER bins and traffic volume in dublin </dc:title>
  <dc:creator>Young Pen u</dc:creator>
  <cp:lastModifiedBy>Young Pen u</cp:lastModifiedBy>
  <cp:revision>18</cp:revision>
  <dcterms:created xsi:type="dcterms:W3CDTF">2021-01-11T19:31:38Z</dcterms:created>
  <dcterms:modified xsi:type="dcterms:W3CDTF">2021-01-11T23:39:16Z</dcterms:modified>
</cp:coreProperties>
</file>